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63" r:id="rId4"/>
    <p:sldId id="262" r:id="rId5"/>
    <p:sldId id="260" r:id="rId6"/>
    <p:sldId id="264" r:id="rId7"/>
    <p:sldId id="265" r:id="rId8"/>
    <p:sldId id="266" r:id="rId9"/>
    <p:sldId id="283" r:id="rId10"/>
    <p:sldId id="267" r:id="rId11"/>
    <p:sldId id="268" r:id="rId12"/>
    <p:sldId id="269" r:id="rId13"/>
    <p:sldId id="281" r:id="rId14"/>
    <p:sldId id="270" r:id="rId15"/>
    <p:sldId id="271" r:id="rId16"/>
    <p:sldId id="273" r:id="rId17"/>
    <p:sldId id="274" r:id="rId18"/>
    <p:sldId id="275" r:id="rId19"/>
    <p:sldId id="277" r:id="rId20"/>
    <p:sldId id="278" r:id="rId21"/>
    <p:sldId id="279" r:id="rId22"/>
    <p:sldId id="282" r:id="rId23"/>
  </p:sldIdLst>
  <p:sldSz cx="9144000" cy="5143500" type="screen16x9"/>
  <p:notesSz cx="6797675" cy="9928225"/>
  <p:defaultTextStyle>
    <a:defPPr lvl="0">
      <a:defRPr lang="ru-RU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5"/>
  </p:normalViewPr>
  <p:slideViewPr>
    <p:cSldViewPr snapToGrid="0">
      <p:cViewPr>
        <p:scale>
          <a:sx n="157" d="100"/>
          <a:sy n="157" d="100"/>
        </p:scale>
        <p:origin x="-294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827D8-92DE-49C6-A3B1-7F2A622EBDAD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11D43-E875-470B-8E36-2786AF9D1F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510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2200"/>
              </a:lnSpc>
            </a:pP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81EC7-F2F8-423F-9DA1-F1FBC7BDF196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0551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611D43-E875-470B-8E36-2786AF9D1F5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653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611D43-E875-470B-8E36-2786AF9D1F5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146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11D43-E875-470B-8E36-2786AF9D1F5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399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11D43-E875-470B-8E36-2786AF9D1F5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713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11D43-E875-470B-8E36-2786AF9D1F51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966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11D43-E875-470B-8E36-2786AF9D1F51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1519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F470D89-7604-4649-AC97-62AC8911B933}" type="slidenum">
              <a:rPr lang="ru-RU" altLang="ru-RU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18</a:t>
            </a:fld>
            <a:endParaRPr lang="ru-RU" altLang="ru-RU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46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F470D89-7604-4649-AC97-62AC8911B933}" type="slidenum">
              <a:rPr lang="ru-RU" altLang="ru-RU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19</a:t>
            </a:fld>
            <a:endParaRPr lang="ru-RU" altLang="ru-RU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189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61183-7566-4475-AE60-4ABD7F2C674A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2CA7-6E0C-439C-81F5-6B82CB198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676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61183-7566-4475-AE60-4ABD7F2C674A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2CA7-6E0C-439C-81F5-6B82CB198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733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61183-7566-4475-AE60-4ABD7F2C674A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2CA7-6E0C-439C-81F5-6B82CB198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536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 b="0" i="0">
                <a:solidFill>
                  <a:srgbClr val="2D75B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8866D-5DF2-449B-AFA8-61D7B919D95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4325B2-8DC9-433B-8175-9B3CCBB74CDA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Google Shape;96;p45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4356" y="0"/>
            <a:ext cx="26587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98;p45"/>
          <p:cNvSpPr txBox="1">
            <a:spLocks/>
          </p:cNvSpPr>
          <p:nvPr userDrawn="1"/>
        </p:nvSpPr>
        <p:spPr>
          <a:xfrm>
            <a:off x="-15737" y="6408964"/>
            <a:ext cx="579369" cy="36966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defPPr>
              <a:defRPr lang="ru-RU"/>
            </a:defPPr>
            <a:lvl1pPr marL="0" marR="0" lvl="0" indent="0" algn="r" defTabSz="914400" rtl="0" eaLnBrk="1" latinLnBrk="0" hangingPunct="1">
              <a:spcBef>
                <a:spcPts val="0"/>
              </a:spcBef>
              <a:buNone/>
              <a:defRPr sz="1400" b="1" kern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defTabSz="914400" rtl="0" eaLnBrk="1" latinLnBrk="0" hangingPunct="1">
              <a:spcBef>
                <a:spcPts val="0"/>
              </a:spcBef>
              <a:buNone/>
              <a:defRPr sz="1400" b="1" kern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defTabSz="914400" rtl="0" eaLnBrk="1" latinLnBrk="0" hangingPunct="1">
              <a:spcBef>
                <a:spcPts val="0"/>
              </a:spcBef>
              <a:buNone/>
              <a:defRPr sz="1400" b="1" kern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defTabSz="914400" rtl="0" eaLnBrk="1" latinLnBrk="0" hangingPunct="1">
              <a:spcBef>
                <a:spcPts val="0"/>
              </a:spcBef>
              <a:buNone/>
              <a:defRPr sz="1400" b="1" kern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defTabSz="914400" rtl="0" eaLnBrk="1" latinLnBrk="0" hangingPunct="1">
              <a:spcBef>
                <a:spcPts val="0"/>
              </a:spcBef>
              <a:buNone/>
              <a:defRPr sz="1400" b="1" kern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spcBef>
                <a:spcPts val="0"/>
              </a:spcBef>
              <a:buNone/>
              <a:defRPr sz="1400" b="1" kern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spcBef>
                <a:spcPts val="0"/>
              </a:spcBef>
              <a:buNone/>
              <a:defRPr sz="1400" b="1" kern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spcBef>
                <a:spcPts val="0"/>
              </a:spcBef>
              <a:buNone/>
              <a:defRPr sz="1400" b="1" kern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spcBef>
                <a:spcPts val="0"/>
              </a:spcBef>
              <a:buNone/>
              <a:defRPr sz="1400" b="1" kern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Google Shape;100;p45"/>
          <p:cNvSpPr/>
          <p:nvPr userDrawn="1"/>
        </p:nvSpPr>
        <p:spPr>
          <a:xfrm>
            <a:off x="251520" y="0"/>
            <a:ext cx="83928" cy="1183821"/>
          </a:xfrm>
          <a:prstGeom prst="rect">
            <a:avLst/>
          </a:prstGeom>
          <a:solidFill>
            <a:srgbClr val="E8A71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64944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" y="0"/>
            <a:ext cx="9143111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24518" y="3018745"/>
            <a:ext cx="3902528" cy="403622"/>
          </a:xfrm>
        </p:spPr>
        <p:txBody>
          <a:bodyPr anchor="b">
            <a:normAutofit/>
          </a:bodyPr>
          <a:lstStyle>
            <a:lvl1pPr algn="l">
              <a:defRPr sz="22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24518" y="3477136"/>
            <a:ext cx="3902528" cy="268230"/>
          </a:xfrm>
        </p:spPr>
        <p:txBody>
          <a:bodyPr>
            <a:noAutofit/>
          </a:bodyPr>
          <a:lstStyle>
            <a:lvl1pPr marL="0" indent="0" algn="l">
              <a:buNone/>
              <a:defRPr sz="16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0" hasCustomPrompt="1"/>
          </p:nvPr>
        </p:nvSpPr>
        <p:spPr>
          <a:xfrm>
            <a:off x="224518" y="3970394"/>
            <a:ext cx="3902528" cy="23625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35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Фамилия Имя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224518" y="4215833"/>
            <a:ext cx="3902528" cy="215845"/>
          </a:xfrm>
        </p:spPr>
        <p:txBody>
          <a:bodyPr>
            <a:noAutofit/>
          </a:bodyPr>
          <a:lstStyle>
            <a:lvl1pPr marL="0" indent="0">
              <a:buFontTx/>
              <a:buNone/>
              <a:defRPr lang="ru-RU" sz="1350" b="0" kern="1200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244104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Прямая соединительная линия 14"/>
          <p:cNvCxnSpPr/>
          <p:nvPr userDrawn="1"/>
        </p:nvCxnSpPr>
        <p:spPr>
          <a:xfrm>
            <a:off x="442353" y="3164501"/>
            <a:ext cx="3040436" cy="0"/>
          </a:xfrm>
          <a:prstGeom prst="line">
            <a:avLst/>
          </a:prstGeom>
          <a:ln w="19050">
            <a:solidFill>
              <a:srgbClr val="FFC0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05" y="3410349"/>
            <a:ext cx="962144" cy="953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819" y="3348541"/>
            <a:ext cx="1768772" cy="10284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4" t="17778" r="61324" b="66250"/>
          <a:stretch/>
        </p:blipFill>
        <p:spPr>
          <a:xfrm>
            <a:off x="298744" y="411510"/>
            <a:ext cx="3207544" cy="82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153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61183-7566-4475-AE60-4ABD7F2C674A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2CA7-6E0C-439C-81F5-6B82CB198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44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82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61183-7566-4475-AE60-4ABD7F2C674A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2CA7-6E0C-439C-81F5-6B82CB198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646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61183-7566-4475-AE60-4ABD7F2C674A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2CA7-6E0C-439C-81F5-6B82CB198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914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61183-7566-4475-AE60-4ABD7F2C674A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2CA7-6E0C-439C-81F5-6B82CB198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529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61183-7566-4475-AE60-4ABD7F2C674A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2CA7-6E0C-439C-81F5-6B82CB198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469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61183-7566-4475-AE60-4ABD7F2C674A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2CA7-6E0C-439C-81F5-6B82CB198667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96;p45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4356" y="0"/>
            <a:ext cx="26587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00;p45"/>
          <p:cNvSpPr/>
          <p:nvPr userDrawn="1"/>
        </p:nvSpPr>
        <p:spPr>
          <a:xfrm>
            <a:off x="251520" y="0"/>
            <a:ext cx="83928" cy="1183821"/>
          </a:xfrm>
          <a:prstGeom prst="rect">
            <a:avLst/>
          </a:prstGeom>
          <a:solidFill>
            <a:srgbClr val="E8A71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0037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61183-7566-4475-AE60-4ABD7F2C674A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2CA7-6E0C-439C-81F5-6B82CB198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663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61183-7566-4475-AE60-4ABD7F2C674A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2CA7-6E0C-439C-81F5-6B82CB198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774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61183-7566-4475-AE60-4ABD7F2C674A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9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62CA7-6E0C-439C-81F5-6B82CB198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962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gisp.gov.ru/gisplk/" TargetMode="Externa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10988" y="2571750"/>
            <a:ext cx="4061012" cy="1022086"/>
          </a:xfrm>
        </p:spPr>
        <p:txBody>
          <a:bodyPr>
            <a:normAutofit fontScale="90000"/>
          </a:bodyPr>
          <a:lstStyle/>
          <a:p>
            <a:r>
              <a:rPr lang="ru-RU" sz="3100" b="1" dirty="0"/>
              <a:t>Меры поддержки устойчивого развития экономики</a:t>
            </a:r>
            <a:r>
              <a:rPr lang="ru-RU" sz="21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lang="ru-RU" sz="21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rPr>
            </a:br>
            <a:endParaRPr lang="ru-RU" sz="2025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63" y="483518"/>
            <a:ext cx="2228669" cy="78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84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65B0E56-0F26-4538-84B9-EA95334D7479}"/>
              </a:ext>
            </a:extLst>
          </p:cNvPr>
          <p:cNvSpPr txBox="1"/>
          <p:nvPr/>
        </p:nvSpPr>
        <p:spPr>
          <a:xfrm>
            <a:off x="395536" y="894366"/>
            <a:ext cx="705678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 к финансированию и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снижение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издержек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61950"/>
            <a:endParaRPr lang="ru-RU" sz="12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Увеличение объемов займов промышленности на внедрение отечественного  ПО за счет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докапитализации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регионального и федерального Фондов развития промышленности</a:t>
            </a:r>
          </a:p>
          <a:p>
            <a:pPr marL="542925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400" dirty="0">
                <a:solidFill>
                  <a:srgbClr val="00B050"/>
                </a:solidFill>
              </a:rPr>
              <a:t>      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Введение совместно с Федеральным фондом развития промышленности  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     займа на  капитальное строительство промышленным предприятиям из 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           числа МСП</a:t>
            </a: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     Субсидирование аренды коммерческих помещений для размещения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           малого  производственного бизнеса с целью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импортозамещения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Направить разъяснения о нераспространении особого порядка совершения резидентами сделок по предоставлению кредитов и займов организациями с иностранным капиталом (Указ Президента РФ от 01.03.2022 </a:t>
            </a:r>
            <a:r>
              <a:rPr lang="ru-RU" sz="1400" smtClean="0">
                <a:latin typeface="Arial" panose="020B0604020202020204" pitchFamily="34" charset="0"/>
                <a:cs typeface="Arial" panose="020B0604020202020204" pitchFamily="34" charset="0"/>
              </a:rPr>
              <a:t>№ 81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b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на банковское кредитование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F072893-08F2-4CB4-8805-1E2D9E1838EB}"/>
              </a:ext>
            </a:extLst>
          </p:cNvPr>
          <p:cNvSpPr txBox="1"/>
          <p:nvPr/>
        </p:nvSpPr>
        <p:spPr>
          <a:xfrm>
            <a:off x="395536" y="148500"/>
            <a:ext cx="7056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ПРОМЫШЛЕННОСТЬ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96" y="2218159"/>
            <a:ext cx="353591" cy="35359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96" y="1392829"/>
            <a:ext cx="353591" cy="35359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96" y="3002635"/>
            <a:ext cx="353591" cy="3535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6AA8D3C-877B-4569-9007-44E5FA0D5991}"/>
              </a:ext>
            </a:extLst>
          </p:cNvPr>
          <p:cNvSpPr txBox="1"/>
          <p:nvPr/>
        </p:nvSpPr>
        <p:spPr>
          <a:xfrm>
            <a:off x="5935434" y="4733386"/>
            <a:ext cx="32085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Предложения бизнеса Ленобласти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96" y="3761589"/>
            <a:ext cx="353591" cy="35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510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013B72F-CE31-4ED0-8CCD-6C0C918FC58D}"/>
              </a:ext>
            </a:extLst>
          </p:cNvPr>
          <p:cNvSpPr txBox="1"/>
          <p:nvPr/>
        </p:nvSpPr>
        <p:spPr>
          <a:xfrm>
            <a:off x="395535" y="1032867"/>
            <a:ext cx="70567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Поддержка экспорта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42925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Увеличение размера и объемов субсидирования транспортных расходов экспортерам</a:t>
            </a:r>
          </a:p>
          <a:p>
            <a:pPr marL="542925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Увеличение стоимостного лимита Центра поддержки экспорта </a:t>
            </a:r>
          </a:p>
          <a:p>
            <a:pPr marL="542925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расчете на 1 меру поддержки экспортеру</a:t>
            </a:r>
          </a:p>
          <a:p>
            <a:pPr marL="542925"/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/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/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ЛПК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</a:p>
          <a:p>
            <a: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Введение отсрочки предприятиям лесопереработки по арендной плате  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          лесных участков</a:t>
            </a: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          Временная отмена ограничений экспорта товаров ЛПК: (ДСП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(OSB)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щепы, 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          стружки,  доски грубо-обработанной до 1 м</a:t>
            </a:r>
          </a:p>
          <a:p>
            <a:pPr marL="542925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F072893-08F2-4CB4-8805-1E2D9E1838EB}"/>
              </a:ext>
            </a:extLst>
          </p:cNvPr>
          <p:cNvSpPr txBox="1"/>
          <p:nvPr/>
        </p:nvSpPr>
        <p:spPr>
          <a:xfrm>
            <a:off x="395536" y="148500"/>
            <a:ext cx="7056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ПРОМЫШЛЕННОСТЬ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1724324"/>
            <a:ext cx="353591" cy="35359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4" y="2302621"/>
            <a:ext cx="353591" cy="35359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26" y="3652903"/>
            <a:ext cx="353591" cy="35359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FA1C035-8045-495A-A386-2AB9EEE7CC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3" y="4294983"/>
            <a:ext cx="353591" cy="3535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FA511A1-571F-4F36-9797-7D91F4191EC7}"/>
              </a:ext>
            </a:extLst>
          </p:cNvPr>
          <p:cNvSpPr txBox="1"/>
          <p:nvPr/>
        </p:nvSpPr>
        <p:spPr>
          <a:xfrm>
            <a:off x="5935434" y="4726186"/>
            <a:ext cx="32085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Предложения бизнеса Ленобласти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597046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60737B5-D473-4AC9-9609-5190024DF536}"/>
              </a:ext>
            </a:extLst>
          </p:cNvPr>
          <p:cNvSpPr txBox="1"/>
          <p:nvPr/>
        </p:nvSpPr>
        <p:spPr>
          <a:xfrm>
            <a:off x="395536" y="1052032"/>
            <a:ext cx="76328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F072893-08F2-4CB4-8805-1E2D9E1838EB}"/>
              </a:ext>
            </a:extLst>
          </p:cNvPr>
          <p:cNvSpPr txBox="1"/>
          <p:nvPr/>
        </p:nvSpPr>
        <p:spPr>
          <a:xfrm>
            <a:off x="395536" y="211951"/>
            <a:ext cx="7056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ИМПОРТОЗАМЕЩЕНИЕ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27" y="1288690"/>
            <a:ext cx="288459" cy="28845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29" y="801567"/>
            <a:ext cx="288459" cy="28845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27" y="1880595"/>
            <a:ext cx="288459" cy="288459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128F4CF0-BF4D-4EF5-9601-7DA600FC4BD9}"/>
              </a:ext>
            </a:extLst>
          </p:cNvPr>
          <p:cNvSpPr/>
          <p:nvPr/>
        </p:nvSpPr>
        <p:spPr>
          <a:xfrm>
            <a:off x="874059" y="777467"/>
            <a:ext cx="7395881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Ввести федеральное субсидирование транспортных расходов на критический импорт</a:t>
            </a: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Ввести предоставление инвестиционного налогового вычета для проектов по импортозамещению</a:t>
            </a: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Временно снизить импортные пошлины для сырьевых товаров, технологических материалов, комплектующих</a:t>
            </a: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целях расширения перечня проектов поддерживаемых льготными займами, увеличить бюджет льготных займов ФРП на импортозамещение производственного оборудования, оснастки, высокотехнологичных материалов, снизить ставки займа на эти цели</a:t>
            </a: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Введение системы грантов на импортозамещение производственного оборудования, оснастки, высокотехнологичных материалов с компенсацией до 80% стоимости первых изделий в серии в случае достижения показателей работы импортного аналога при существенно меньшей цене местного образца</a:t>
            </a: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A5D5D36C-B93F-4433-9DC4-11321A85D6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28" y="3578075"/>
            <a:ext cx="288459" cy="28845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000BC518-B301-49DF-A540-890DEDBBEE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27" y="2547216"/>
            <a:ext cx="288459" cy="2884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8A85EF7-C4CD-473F-9E7C-538B362A3F55}"/>
              </a:ext>
            </a:extLst>
          </p:cNvPr>
          <p:cNvSpPr txBox="1"/>
          <p:nvPr/>
        </p:nvSpPr>
        <p:spPr>
          <a:xfrm>
            <a:off x="5935434" y="4805469"/>
            <a:ext cx="32085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Предложения бизнеса Ленобласти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745237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60737B5-D473-4AC9-9609-5190024DF536}"/>
              </a:ext>
            </a:extLst>
          </p:cNvPr>
          <p:cNvSpPr txBox="1"/>
          <p:nvPr/>
        </p:nvSpPr>
        <p:spPr>
          <a:xfrm>
            <a:off x="395536" y="1052032"/>
            <a:ext cx="76328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F072893-08F2-4CB4-8805-1E2D9E1838EB}"/>
              </a:ext>
            </a:extLst>
          </p:cNvPr>
          <p:cNvSpPr txBox="1"/>
          <p:nvPr/>
        </p:nvSpPr>
        <p:spPr>
          <a:xfrm>
            <a:off x="395536" y="211951"/>
            <a:ext cx="7056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ИМПОРТОЗАМЕЩЕНИЕ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58" y="1028224"/>
            <a:ext cx="288459" cy="288459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128F4CF0-BF4D-4EF5-9601-7DA600FC4BD9}"/>
              </a:ext>
            </a:extLst>
          </p:cNvPr>
          <p:cNvSpPr/>
          <p:nvPr/>
        </p:nvSpPr>
        <p:spPr>
          <a:xfrm>
            <a:off x="874059" y="777467"/>
            <a:ext cx="7395881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Введение возможности перевода части льготного займа ФРП на импортозамещение в грант при демонстрации роста выпуска, занятости, зарплат и налоговых отчислений по результатам проекта</a:t>
            </a: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Введение субсидии на величину процентов по льготному займу ФРП на импортозамещение в случае достижения целевых показателей по результатам проекта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Предоставить возможность использовать высвобождаемые средства государственного долга региона на строительство производственной инфраструктуры без привязки к конкретному инвестиционному проекту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A5D5D36C-B93F-4433-9DC4-11321A85D6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58" y="2993882"/>
            <a:ext cx="288459" cy="28845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000BC518-B301-49DF-A540-890DEDBBEE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71" y="1981724"/>
            <a:ext cx="288459" cy="2884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5BE9788-1C0F-444D-870E-145936D17425}"/>
              </a:ext>
            </a:extLst>
          </p:cNvPr>
          <p:cNvSpPr txBox="1"/>
          <p:nvPr/>
        </p:nvSpPr>
        <p:spPr>
          <a:xfrm>
            <a:off x="5935434" y="4785819"/>
            <a:ext cx="32085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Предложения бизнеса Ленобласти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023074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4C0CA16-E7F9-4E2E-B0E6-4FA5C365AD0A}"/>
              </a:ext>
            </a:extLst>
          </p:cNvPr>
          <p:cNvSpPr txBox="1"/>
          <p:nvPr/>
        </p:nvSpPr>
        <p:spPr>
          <a:xfrm>
            <a:off x="867331" y="772869"/>
            <a:ext cx="727280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Внесение изменений в правила использования средств Фонда капитального ремонта в части возможности их расходования для поэтапного ремонта зданий</a:t>
            </a: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Внесение изменений в существующий порядок авансирования работ по капитальному ремонту жилого фонда со стороны областного Фонда </a:t>
            </a:r>
            <a:r>
              <a:rPr lang="ru-RU" sz="1600">
                <a:latin typeface="Arial" panose="020B0604020202020204" pitchFamily="34" charset="0"/>
                <a:cs typeface="Arial" panose="020B0604020202020204" pitchFamily="34" charset="0"/>
              </a:rPr>
              <a:t>капитального ремонта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Внесение изменений в установленный порядок пересмотра Региональной программы капитального ремонта в многоквартирных домах, не реже одного раза в квартал</a:t>
            </a: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Организовать заключение прямых договоров на поставку строительных материалов по государственным контрактам на  социальные объекты напрямую с российскими производителями в целях отпуска по льготной стоимости</a:t>
            </a:r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3456434" y="2997200"/>
            <a:ext cx="174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F072893-08F2-4CB4-8805-1E2D9E1838EB}"/>
              </a:ext>
            </a:extLst>
          </p:cNvPr>
          <p:cNvSpPr txBox="1"/>
          <p:nvPr/>
        </p:nvSpPr>
        <p:spPr>
          <a:xfrm>
            <a:off x="373510" y="165929"/>
            <a:ext cx="8424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СТРОИТЕЛЬНАЯ ОТРАСЛЬ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14" y="1075026"/>
            <a:ext cx="288459" cy="28845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95" y="3983039"/>
            <a:ext cx="288459" cy="28845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819D4C4C-BA1F-466B-960C-D70E313C4F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94" y="1955301"/>
            <a:ext cx="288459" cy="28845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7FE4BFE4-E21E-4957-B104-D6582B692D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93" y="2969170"/>
            <a:ext cx="288459" cy="2884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31D6DAE-C039-47C9-8899-893EA1141BF9}"/>
              </a:ext>
            </a:extLst>
          </p:cNvPr>
          <p:cNvSpPr txBox="1"/>
          <p:nvPr/>
        </p:nvSpPr>
        <p:spPr>
          <a:xfrm>
            <a:off x="5935434" y="4785819"/>
            <a:ext cx="32085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Предложения бизнеса Ленобласти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538042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B0989B4-8A4F-4515-897F-C9546E654371}"/>
              </a:ext>
            </a:extLst>
          </p:cNvPr>
          <p:cNvSpPr txBox="1"/>
          <p:nvPr/>
        </p:nvSpPr>
        <p:spPr>
          <a:xfrm>
            <a:off x="691659" y="406522"/>
            <a:ext cx="72008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/>
            <a:endParaRPr lang="ru-RU" sz="1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/>
            <a:endParaRPr lang="ru-RU" sz="1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Расширение перечня субсидируемой техники и оборудования и увеличение </a:t>
            </a:r>
          </a:p>
          <a:p>
            <a:pPr marL="361950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для этого бюджетного финансирования</a:t>
            </a:r>
          </a:p>
          <a:p>
            <a:pPr marL="361950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Увеличение периода расходования грантов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Агростартап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Ленинградский фермер с 18 до 30 месяцев</a:t>
            </a:r>
          </a:p>
          <a:p>
            <a:pPr marL="361950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Увеличение периода расходования гранта Семейный фермер с 24 до 36 месяцев</a:t>
            </a:r>
          </a:p>
          <a:p>
            <a:pPr marL="361950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Отсрочка на 1 год этапа агрегации (связи) кодов маркировки поштучных товаров с кодами упаковки </a:t>
            </a:r>
          </a:p>
          <a:p>
            <a:pPr marL="361950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Снижение с 50 коп. до 1 коп.  стоимости 1 идентификации товара, вводимой  </a:t>
            </a:r>
          </a:p>
          <a:p>
            <a:pPr marL="361950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систему маркировки и национальный каталог товаров </a:t>
            </a:r>
          </a:p>
          <a:p>
            <a:pPr marL="361950"/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52750" y="2997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F072893-08F2-4CB4-8805-1E2D9E1838EB}"/>
              </a:ext>
            </a:extLst>
          </p:cNvPr>
          <p:cNvSpPr txBox="1"/>
          <p:nvPr/>
        </p:nvSpPr>
        <p:spPr>
          <a:xfrm>
            <a:off x="359532" y="159078"/>
            <a:ext cx="8424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АГРОПРОМЫШЛЕННЫЙ КОМПЛЕКС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94" y="1847407"/>
            <a:ext cx="288459" cy="28845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11" y="985570"/>
            <a:ext cx="288459" cy="28845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2601395"/>
            <a:ext cx="288459" cy="28845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93" y="3387317"/>
            <a:ext cx="288459" cy="28845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24" y="4044608"/>
            <a:ext cx="288459" cy="2884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9272990-541E-4640-BE4D-A4D9CC66BE19}"/>
              </a:ext>
            </a:extLst>
          </p:cNvPr>
          <p:cNvSpPr txBox="1"/>
          <p:nvPr/>
        </p:nvSpPr>
        <p:spPr>
          <a:xfrm>
            <a:off x="5935434" y="4785819"/>
            <a:ext cx="32085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Предложения бизнеса Ленобласти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504015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91F544D-2A6B-4B4C-A1BC-187382B4960A}"/>
              </a:ext>
            </a:extLst>
          </p:cNvPr>
          <p:cNvSpPr txBox="1"/>
          <p:nvPr/>
        </p:nvSpPr>
        <p:spPr>
          <a:xfrm>
            <a:off x="467544" y="699542"/>
            <a:ext cx="770485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Расширение доступа к быстрым и дешевым финансовым ресурсам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ru-RU"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увеличить объемы микрофинансирования и поручительств за счет федеральной и региональной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докапитализации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РГО</a:t>
            </a:r>
          </a:p>
          <a:p>
            <a:pPr marL="361950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сохранить льготную ставку на микрозаймы</a:t>
            </a:r>
          </a:p>
          <a:p>
            <a:pPr marL="361950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снизить до 20% долю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софинансирования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проектов социальными предприятиями при получении грантов</a:t>
            </a:r>
          </a:p>
          <a:p>
            <a:pPr marL="361950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ввести льготный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микрозайм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на сохранение занятости</a:t>
            </a:r>
          </a:p>
          <a:p>
            <a:pPr marL="361950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/>
            <a:r>
              <a:rPr lang="ru-RU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приравнять правила по залоговому имуществу при выдаче микрозаймов региональным фондом  </a:t>
            </a:r>
          </a:p>
          <a:p>
            <a:pPr marL="361950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поддержки промышленности правилам по льготным займам промышленным предприятиям на  </a:t>
            </a:r>
          </a:p>
          <a:p>
            <a:pPr marL="361950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проекты развития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EEFFCD0-625B-49EA-9FD9-D0F54F2970EF}"/>
              </a:ext>
            </a:extLst>
          </p:cNvPr>
          <p:cNvSpPr txBox="1"/>
          <p:nvPr/>
        </p:nvSpPr>
        <p:spPr>
          <a:xfrm>
            <a:off x="539552" y="3658436"/>
            <a:ext cx="842493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Размещение объектов торговли и рекламы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ru-RU" sz="1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rgbClr val="00B050"/>
                </a:solidFill>
              </a:rPr>
              <a:t>       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введение моратория на изменения органами местного самоуправления правил в отношении  НТО и рекламных  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     конструкций по местам размещения и арендной плате</a:t>
            </a:r>
          </a:p>
          <a:p>
            <a:pPr marL="285750" indent="-285750">
              <a:buFontTx/>
              <a:buChar char="-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      сокращение до 3 рабочих дней срока согласования проведения ярмарки</a:t>
            </a:r>
          </a:p>
          <a:p>
            <a:pPr marL="361950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F072893-08F2-4CB4-8805-1E2D9E1838EB}"/>
              </a:ext>
            </a:extLst>
          </p:cNvPr>
          <p:cNvSpPr txBox="1"/>
          <p:nvPr/>
        </p:nvSpPr>
        <p:spPr>
          <a:xfrm>
            <a:off x="356667" y="158617"/>
            <a:ext cx="705678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МАЛОЕ И СРЕДНЕЕ ПРЕДПРИНИМАТЕЛЬСТВО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76394"/>
            <a:ext cx="277401" cy="27740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52705"/>
            <a:ext cx="277401" cy="27740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16022"/>
            <a:ext cx="277401" cy="27740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579339"/>
            <a:ext cx="277401" cy="27740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012904"/>
            <a:ext cx="277401" cy="28845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4125274"/>
            <a:ext cx="277401" cy="28845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4592112"/>
            <a:ext cx="277401" cy="2884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1F5E978-D43F-4167-AE35-EE7F6FF22ACF}"/>
              </a:ext>
            </a:extLst>
          </p:cNvPr>
          <p:cNvSpPr txBox="1"/>
          <p:nvPr/>
        </p:nvSpPr>
        <p:spPr>
          <a:xfrm>
            <a:off x="5935434" y="4785819"/>
            <a:ext cx="32085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Предложения бизнеса Ленобласти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28327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CBFAC08-F458-4111-A7A6-ADC7248BAEFD}"/>
              </a:ext>
            </a:extLst>
          </p:cNvPr>
          <p:cNvSpPr txBox="1"/>
          <p:nvPr/>
        </p:nvSpPr>
        <p:spPr>
          <a:xfrm>
            <a:off x="356667" y="774170"/>
            <a:ext cx="7272809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Смягчение условий ведения бизнеса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ru-RU" sz="1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Снижение размера госпошлины за совершение юридически значимых действий </a:t>
            </a:r>
          </a:p>
          <a:p>
            <a:pPr marL="361950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Списание пеней по арендной плате за землю и имущество, плате </a:t>
            </a:r>
          </a:p>
          <a:p>
            <a:pPr marL="36195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 размещению НТО и рекламных конструкций</a:t>
            </a:r>
          </a:p>
          <a:p>
            <a:pPr marL="361950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Введение преференции 15% к цене государственного и муниципального контракта с социальными предприятиями</a:t>
            </a:r>
          </a:p>
          <a:p>
            <a:pPr marL="361950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Отсрочка отмены льготы на технологическое присоединение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энергопринимающих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устройств</a:t>
            </a:r>
          </a:p>
          <a:p>
            <a:pPr marL="361950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Временно отказаться от нормы, которая на 3 года блокирует предоставление помощи малому бизнесу, который ранее нарушил правила получения такой поддержки</a:t>
            </a:r>
          </a:p>
          <a:p>
            <a:pPr marL="361950"/>
            <a:endParaRPr lang="ru-RU" sz="1400" dirty="0"/>
          </a:p>
          <a:p>
            <a:pPr marL="361950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F072893-08F2-4CB4-8805-1E2D9E1838EB}"/>
              </a:ext>
            </a:extLst>
          </p:cNvPr>
          <p:cNvSpPr txBox="1"/>
          <p:nvPr/>
        </p:nvSpPr>
        <p:spPr>
          <a:xfrm>
            <a:off x="356667" y="158617"/>
            <a:ext cx="705678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МАЛОЕ И СРЕДНЕЕ ПРЕДПРИНИМАТЕЛЬСТВО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2" y="1282397"/>
            <a:ext cx="277401" cy="27740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2" y="1712969"/>
            <a:ext cx="277401" cy="27740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19" y="2315820"/>
            <a:ext cx="277401" cy="27740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18" y="2946530"/>
            <a:ext cx="277401" cy="27740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F5667704-48F4-41E3-8E9A-18EBBF2328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17" y="3620796"/>
            <a:ext cx="277401" cy="2774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B138CB8-A24F-4029-B8F2-AFB7BF81C148}"/>
              </a:ext>
            </a:extLst>
          </p:cNvPr>
          <p:cNvSpPr txBox="1"/>
          <p:nvPr/>
        </p:nvSpPr>
        <p:spPr>
          <a:xfrm>
            <a:off x="5935434" y="4785819"/>
            <a:ext cx="32085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Предложения бизнеса Ленобласти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2044771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8">
            <a:extLst>
              <a:ext uri="{FF2B5EF4-FFF2-40B4-BE49-F238E27FC236}">
                <a16:creationId xmlns="" xmlns:a16="http://schemas.microsoft.com/office/drawing/2014/main" id="{4CE49D0F-5572-4875-87B0-1510335CAE8C}"/>
              </a:ext>
            </a:extLst>
          </p:cNvPr>
          <p:cNvSpPr txBox="1">
            <a:spLocks/>
          </p:cNvSpPr>
          <p:nvPr/>
        </p:nvSpPr>
        <p:spPr>
          <a:xfrm>
            <a:off x="395536" y="195486"/>
            <a:ext cx="2718416" cy="26096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12400" b="1" i="0">
                <a:solidFill>
                  <a:srgbClr val="0049AC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1920" marR="5080" indent="-109855" algn="ctr">
              <a:spcBef>
                <a:spcPts val="114"/>
              </a:spcBef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ПОДДЕРЖКА ЗАНЯТОСТИ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7446" y="195486"/>
            <a:ext cx="777495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b="1" dirty="0"/>
          </a:p>
          <a:p>
            <a:endParaRPr lang="ru-RU" sz="1000" b="1" dirty="0"/>
          </a:p>
          <a:p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Предложено на федеральный уровень</a:t>
            </a:r>
          </a:p>
          <a:p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безработных:</a:t>
            </a:r>
          </a:p>
          <a:p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Увеличить минимальное пособие по безработице до 5000 рублей                    </a:t>
            </a:r>
          </a:p>
          <a:p>
            <a:pPr marL="361950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Увеличить период выплаты пособия по безработице от 6 до 12 месяцев </a:t>
            </a:r>
          </a:p>
          <a:p>
            <a:pPr marL="361950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Сохранять пособие по безработице за гражданами при трудоустройстве на временные работы</a:t>
            </a:r>
          </a:p>
          <a:p>
            <a:pPr marL="361950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Предоставить возможность пройти обучение в рамках нац. Проекта «Демография» </a:t>
            </a:r>
            <a:endParaRPr lang="ru-RU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75606"/>
            <a:ext cx="277401" cy="27740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2" y="1741541"/>
            <a:ext cx="277401" cy="27740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50" y="2224860"/>
            <a:ext cx="277401" cy="27740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19" y="2764444"/>
            <a:ext cx="277401" cy="277401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5947065E-B2AB-4BC0-BE2D-9216297D7C31}"/>
              </a:ext>
            </a:extLst>
          </p:cNvPr>
          <p:cNvSpPr/>
          <p:nvPr/>
        </p:nvSpPr>
        <p:spPr>
          <a:xfrm>
            <a:off x="395536" y="3237619"/>
            <a:ext cx="756084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Сохранение занятости:</a:t>
            </a:r>
          </a:p>
          <a:p>
            <a:pPr marL="542925"/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Сократить период приёма заявок на получение грантов (субсидий) </a:t>
            </a:r>
          </a:p>
          <a:p>
            <a:pPr marL="542925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 30 календарных дней на 10 календарных дней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A205E4E6-CCC2-4FA9-87B8-2681406225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86" y="3941207"/>
            <a:ext cx="277401" cy="27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723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8">
            <a:extLst>
              <a:ext uri="{FF2B5EF4-FFF2-40B4-BE49-F238E27FC236}">
                <a16:creationId xmlns="" xmlns:a16="http://schemas.microsoft.com/office/drawing/2014/main" id="{4CE49D0F-5572-4875-87B0-1510335CAE8C}"/>
              </a:ext>
            </a:extLst>
          </p:cNvPr>
          <p:cNvSpPr txBox="1">
            <a:spLocks/>
          </p:cNvSpPr>
          <p:nvPr/>
        </p:nvSpPr>
        <p:spPr>
          <a:xfrm>
            <a:off x="395536" y="195486"/>
            <a:ext cx="2718416" cy="26096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12400" b="1" i="0">
                <a:solidFill>
                  <a:srgbClr val="0049AC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1920" marR="5080" indent="-109855" algn="ctr">
              <a:spcBef>
                <a:spcPts val="114"/>
              </a:spcBef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ПОДДЕРЖКА ЗАНЯТОСТИ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EEB14D7-F40C-ED4E-BC80-A9166AC8AB8D}"/>
              </a:ext>
            </a:extLst>
          </p:cNvPr>
          <p:cNvSpPr txBox="1"/>
          <p:nvPr/>
        </p:nvSpPr>
        <p:spPr>
          <a:xfrm>
            <a:off x="395536" y="325970"/>
            <a:ext cx="7848872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rgbClr val="0492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Региональные меры</a:t>
            </a:r>
          </a:p>
          <a:p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b="1" dirty="0">
              <a:solidFill>
                <a:srgbClr val="0492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rgbClr val="0492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безработных:</a:t>
            </a:r>
            <a:endParaRPr lang="ru-RU" sz="1600" dirty="0">
              <a:solidFill>
                <a:srgbClr val="0492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Организовать временные общественные работы с оплатой труда в двойном размере минимальной заработной платы</a:t>
            </a:r>
          </a:p>
          <a:p>
            <a:pPr marL="361950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solidFill>
                <a:srgbClr val="0492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rgbClr val="0492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Сохранение занятости:</a:t>
            </a:r>
            <a:endParaRPr lang="ru-RU" sz="1600" dirty="0">
              <a:solidFill>
                <a:srgbClr val="0492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Расширить программу опережающего обучения работников, находящихся под угрозой увольнения или работников предприятий, реализующих инвестиционные проекты/программы модернизации производства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37" y="1835960"/>
            <a:ext cx="277401" cy="28845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26" y="3289525"/>
            <a:ext cx="277401" cy="28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801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69" y="0"/>
            <a:ext cx="4043632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8666" y="3609022"/>
            <a:ext cx="4172958" cy="979559"/>
          </a:xfrm>
        </p:spPr>
        <p:txBody>
          <a:bodyPr>
            <a:normAutofit fontScale="90000"/>
          </a:bodyPr>
          <a:lstStyle/>
          <a:p>
            <a:pPr algn="l"/>
            <a:r>
              <a:rPr lang="ru-RU" sz="2100" b="1" dirty="0">
                <a:solidFill>
                  <a:srgbClr val="28437F"/>
                </a:solidFill>
                <a:latin typeface="Proxima Nova Regular"/>
              </a:rPr>
              <a:t/>
            </a:r>
            <a:br>
              <a:rPr lang="ru-RU" sz="2100" b="1" dirty="0">
                <a:solidFill>
                  <a:srgbClr val="28437F"/>
                </a:solidFill>
                <a:latin typeface="Proxima Nova Regular"/>
              </a:rPr>
            </a:br>
            <a:r>
              <a:rPr lang="ru-RU" sz="2100" b="1" dirty="0">
                <a:solidFill>
                  <a:srgbClr val="28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Принятые федеральные меры поддержки – первый пакет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67" y="0"/>
            <a:ext cx="365679" cy="51435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71" y="4819576"/>
            <a:ext cx="1145502" cy="3239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71" y="0"/>
            <a:ext cx="1145502" cy="360902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0"/>
            <a:ext cx="6625024" cy="415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51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2A2FD1C-BBAA-436A-936E-2ACFCBD12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97692"/>
            <a:ext cx="6155702" cy="277540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rgbClr val="002060"/>
                </a:solidFill>
              </a:rPr>
              <a:t>УСТОЙЧИВОСТЬ СИСТЕМООБРАЗУЮЩИХ ОРГАНИЗАЦИЙ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FB82F72-94F3-4522-AB4F-CAAEE4842FA1}"/>
              </a:ext>
            </a:extLst>
          </p:cNvPr>
          <p:cNvSpPr txBox="1"/>
          <p:nvPr/>
        </p:nvSpPr>
        <p:spPr>
          <a:xfrm>
            <a:off x="467544" y="2767816"/>
            <a:ext cx="558879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Курирующие РОИВ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КЭРиИД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– координатор</a:t>
            </a:r>
          </a:p>
          <a:p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Отраслевые ОИВ – по видам организаций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транспорт, АПК,ТЭК, природопользование, строительство, малый бизнес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C5F753D-665E-49E9-9943-5B2108AD95D1}"/>
              </a:ext>
            </a:extLst>
          </p:cNvPr>
          <p:cNvSpPr txBox="1"/>
          <p:nvPr/>
        </p:nvSpPr>
        <p:spPr>
          <a:xfrm>
            <a:off x="467544" y="1293712"/>
            <a:ext cx="70376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Перечень системообразующих организаций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Федеральный уровень – 45 организаций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Региональный уровень – 118 организаций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(автоматически включаются в федеральные)</a:t>
            </a: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Распоряжение ГЛО от 30 марта 2020 года № 174/1-рг </a:t>
            </a:r>
          </a:p>
          <a:p>
            <a:endParaRPr lang="ru-RU" sz="1200" dirty="0"/>
          </a:p>
        </p:txBody>
      </p: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42A2FD1C-BBAA-436A-936E-2ACFCBD12A1C}"/>
              </a:ext>
            </a:extLst>
          </p:cNvPr>
          <p:cNvSpPr txBox="1">
            <a:spLocks/>
          </p:cNvSpPr>
          <p:nvPr/>
        </p:nvSpPr>
        <p:spPr>
          <a:xfrm>
            <a:off x="323528" y="625481"/>
            <a:ext cx="7038850" cy="481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rgbClr val="2D75B6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ru-RU" sz="1400" b="1" dirty="0">
                <a:solidFill>
                  <a:srgbClr val="002060"/>
                </a:solidFill>
              </a:rPr>
              <a:t>Мониторинг системообразующих организаций ведется на федеральном </a:t>
            </a:r>
          </a:p>
          <a:p>
            <a:pPr algn="l"/>
            <a:r>
              <a:rPr lang="ru-RU" sz="1400" b="1" dirty="0">
                <a:solidFill>
                  <a:srgbClr val="002060"/>
                </a:solidFill>
              </a:rPr>
              <a:t>и на региональном уровнях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A6FD6F2-538E-419D-8EE0-A2538C4B854C}"/>
              </a:ext>
            </a:extLst>
          </p:cNvPr>
          <p:cNvSpPr txBox="1"/>
          <p:nvPr/>
        </p:nvSpPr>
        <p:spPr>
          <a:xfrm>
            <a:off x="467544" y="3937367"/>
            <a:ext cx="7802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800" dirty="0"/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Вся оперативная информация о деятельности и текущей проблематике СО ЛО заносится </a:t>
            </a:r>
          </a:p>
          <a:p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ГИСП Промышленность </a:t>
            </a:r>
          </a:p>
        </p:txBody>
      </p:sp>
    </p:spTree>
    <p:extLst>
      <p:ext uri="{BB962C8B-B14F-4D97-AF65-F5344CB8AC3E}">
        <p14:creationId xmlns:p14="http://schemas.microsoft.com/office/powerpoint/2010/main" val="15531277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A6FD6F2-538E-419D-8EE0-A2538C4B854C}"/>
              </a:ext>
            </a:extLst>
          </p:cNvPr>
          <p:cNvSpPr txBox="1"/>
          <p:nvPr/>
        </p:nvSpPr>
        <p:spPr>
          <a:xfrm>
            <a:off x="423367" y="1260062"/>
            <a:ext cx="8469113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в ГИСП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https://gisp.gov.ru/gisplk/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Зарегистрировать свою организацию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Обновить данные об организации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Заполнять форму мониторинга. Еженедельно. </a:t>
            </a:r>
          </a:p>
          <a:p>
            <a:pPr marL="180975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Показатели: </a:t>
            </a:r>
          </a:p>
          <a:p>
            <a:pPr marL="180975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ограничения и риски поставок сырья</a:t>
            </a:r>
          </a:p>
          <a:p>
            <a:pPr marL="180975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проблемы логистики, экспорта</a:t>
            </a:r>
          </a:p>
          <a:p>
            <a:pPr marL="180975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риск остановки производства, увольнения сотрудников</a:t>
            </a:r>
          </a:p>
          <a:p>
            <a:pPr marL="180975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платежные риски</a:t>
            </a: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 всем вопросам – связь с отраслевым ОИВ.</a:t>
            </a: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случаях: </a:t>
            </a:r>
          </a:p>
          <a:p>
            <a:pPr marL="180975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сбоя связи с отраслевым ОИВ – обращаться в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КЭРиИД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сбоя работы ГИСП или проблем с регистрацией– сдавать отчет отраслевому ОИВ еженедельно по форме, доведенной для таких случаев до СО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42A2FD1C-BBAA-436A-936E-2ACFCBD12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03874"/>
            <a:ext cx="6155702" cy="277540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rgbClr val="002060"/>
                </a:solidFill>
              </a:rPr>
              <a:t>УСТОЙЧИВОСТЬ СИСТЕМООБРАЗУЮЩИХ ОРГАНИЗАЦИЙ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42A2FD1C-BBAA-436A-936E-2ACFCBD12A1C}"/>
              </a:ext>
            </a:extLst>
          </p:cNvPr>
          <p:cNvSpPr txBox="1">
            <a:spLocks/>
          </p:cNvSpPr>
          <p:nvPr/>
        </p:nvSpPr>
        <p:spPr>
          <a:xfrm>
            <a:off x="423367" y="629800"/>
            <a:ext cx="7038850" cy="481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rgbClr val="2D75B6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ru-RU" sz="1400" b="1" dirty="0">
                <a:solidFill>
                  <a:srgbClr val="002060"/>
                </a:solidFill>
              </a:rPr>
              <a:t>Мониторинг системообразующих организаций ведется на федеральном </a:t>
            </a:r>
          </a:p>
          <a:p>
            <a:pPr algn="l"/>
            <a:r>
              <a:rPr lang="ru-RU" sz="1400" b="1" dirty="0">
                <a:solidFill>
                  <a:srgbClr val="002060"/>
                </a:solidFill>
              </a:rPr>
              <a:t>и на региональном уровнях</a:t>
            </a:r>
          </a:p>
        </p:txBody>
      </p:sp>
    </p:spTree>
    <p:extLst>
      <p:ext uri="{BB962C8B-B14F-4D97-AF65-F5344CB8AC3E}">
        <p14:creationId xmlns:p14="http://schemas.microsoft.com/office/powerpoint/2010/main" val="10471183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A79342F-A1E7-4C0F-BE45-18414A1C54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658" y="0"/>
            <a:ext cx="4993341" cy="5143500"/>
          </a:xfrm>
          <a:prstGeom prst="rect">
            <a:avLst/>
          </a:prstGeom>
        </p:spPr>
      </p:pic>
      <p:sp>
        <p:nvSpPr>
          <p:cNvPr id="5" name="Текст 1">
            <a:extLst>
              <a:ext uri="{FF2B5EF4-FFF2-40B4-BE49-F238E27FC236}">
                <a16:creationId xmlns="" xmlns:a16="http://schemas.microsoft.com/office/drawing/2014/main" id="{33B70369-EF33-4351-B304-8AA52AEBA954}"/>
              </a:ext>
            </a:extLst>
          </p:cNvPr>
          <p:cNvSpPr txBox="1">
            <a:spLocks/>
          </p:cNvSpPr>
          <p:nvPr/>
        </p:nvSpPr>
        <p:spPr>
          <a:xfrm>
            <a:off x="467622" y="475524"/>
            <a:ext cx="3161459" cy="36004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dirty="0">
                <a:solidFill>
                  <a:srgbClr val="0492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Телефон "горячей линии" для предпринимателей Ленинградской области: </a:t>
            </a:r>
          </a:p>
        </p:txBody>
      </p:sp>
      <p:sp>
        <p:nvSpPr>
          <p:cNvPr id="6" name="Текст 1">
            <a:extLst>
              <a:ext uri="{FF2B5EF4-FFF2-40B4-BE49-F238E27FC236}">
                <a16:creationId xmlns="" xmlns:a16="http://schemas.microsoft.com/office/drawing/2014/main" id="{3EE5F33A-0539-4DF4-AE8B-E3239BCF0D00}"/>
              </a:ext>
            </a:extLst>
          </p:cNvPr>
          <p:cNvSpPr txBox="1">
            <a:spLocks/>
          </p:cNvSpPr>
          <p:nvPr/>
        </p:nvSpPr>
        <p:spPr>
          <a:xfrm>
            <a:off x="467621" y="1069851"/>
            <a:ext cx="3227071" cy="21602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>
                <a:solidFill>
                  <a:srgbClr val="0492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(800) 30-20-813</a:t>
            </a:r>
          </a:p>
        </p:txBody>
      </p:sp>
      <p:sp>
        <p:nvSpPr>
          <p:cNvPr id="7" name="Текст 1">
            <a:extLst>
              <a:ext uri="{FF2B5EF4-FFF2-40B4-BE49-F238E27FC236}">
                <a16:creationId xmlns="" xmlns:a16="http://schemas.microsoft.com/office/drawing/2014/main" id="{3E160E97-4BD6-451E-9F57-ECDBBB0F2BDA}"/>
              </a:ext>
            </a:extLst>
          </p:cNvPr>
          <p:cNvSpPr txBox="1">
            <a:spLocks/>
          </p:cNvSpPr>
          <p:nvPr/>
        </p:nvSpPr>
        <p:spPr>
          <a:xfrm>
            <a:off x="467621" y="1459448"/>
            <a:ext cx="3161459" cy="66843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050" b="1" dirty="0">
              <a:solidFill>
                <a:srgbClr val="0492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Текст 1">
            <a:extLst>
              <a:ext uri="{FF2B5EF4-FFF2-40B4-BE49-F238E27FC236}">
                <a16:creationId xmlns="" xmlns:a16="http://schemas.microsoft.com/office/drawing/2014/main" id="{5E668A0B-7903-4B3D-890A-67FB22BB0620}"/>
              </a:ext>
            </a:extLst>
          </p:cNvPr>
          <p:cNvSpPr txBox="1">
            <a:spLocks/>
          </p:cNvSpPr>
          <p:nvPr/>
        </p:nvSpPr>
        <p:spPr>
          <a:xfrm>
            <a:off x="461794" y="1671482"/>
            <a:ext cx="3841543" cy="108224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dirty="0">
                <a:solidFill>
                  <a:srgbClr val="0492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вопросам экспорта и импорта: </a:t>
            </a:r>
          </a:p>
          <a:p>
            <a:pPr marL="0" indent="0">
              <a:buNone/>
            </a:pPr>
            <a:r>
              <a:rPr lang="en-US" sz="1400" b="1" dirty="0">
                <a:solidFill>
                  <a:srgbClr val="0492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www.exportcenter.ru</a:t>
            </a:r>
            <a:endParaRPr lang="ru-RU" sz="1400" b="1" dirty="0">
              <a:solidFill>
                <a:srgbClr val="0492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400" b="1" dirty="0">
                <a:solidFill>
                  <a:srgbClr val="0492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Предложить меры поддержки: </a:t>
            </a:r>
            <a:r>
              <a:rPr lang="en-US" sz="1400" b="1" dirty="0">
                <a:solidFill>
                  <a:srgbClr val="0492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cluster@crplo.ru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94" y="3054615"/>
            <a:ext cx="3694692" cy="150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543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438EB8C-FCA8-43A6-BEFE-254FB8AF46CA}"/>
              </a:ext>
            </a:extLst>
          </p:cNvPr>
          <p:cNvSpPr txBox="1"/>
          <p:nvPr/>
        </p:nvSpPr>
        <p:spPr>
          <a:xfrm>
            <a:off x="395536" y="591649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АПК: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899592" y="956874"/>
            <a:ext cx="7560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5 млрд рублей будет выделено на механизм льготного кредитования предпринимателей, которые занимаются производством и переработкой сельхозпродукции.  Будет просубсидировано более 8000 ранее выданных кредитов в сфере агропромышленного комплекса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2438EB8C-FCA8-43A6-BEFE-254FB8AF46CA}"/>
              </a:ext>
            </a:extLst>
          </p:cNvPr>
          <p:cNvSpPr txBox="1"/>
          <p:nvPr/>
        </p:nvSpPr>
        <p:spPr>
          <a:xfrm>
            <a:off x="395536" y="1950086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IT-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СЕКТОР: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901527" y="2236360"/>
            <a:ext cx="7560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На три года IT-компании будут освобождены от уплаты налога на прибыль и от проверок контрольными органами. Они смогут на выгодных условиях взять кредиты на продолжение работы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 новые проекты – по ставке, не превышающей 3%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899592" y="3196697"/>
            <a:ext cx="7560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Действующие налоговые преференции будут расширены и распространены на создателей приложений для мобильных устройств, организации, занимающиеся реализацией и установкой, тестированием, а также сопровождением отечественных решений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899592" y="4157018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Будет расширена программа предоставления грантов на создание отечественных IT-решений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41817"/>
            <a:ext cx="365875" cy="36587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0255"/>
            <a:ext cx="365875" cy="36587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448750"/>
            <a:ext cx="365875" cy="36587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112579"/>
            <a:ext cx="365875" cy="3658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F6512B3-FB12-4362-8D5A-C39CAB9AA579}"/>
              </a:ext>
            </a:extLst>
          </p:cNvPr>
          <p:cNvSpPr txBox="1"/>
          <p:nvPr/>
        </p:nvSpPr>
        <p:spPr>
          <a:xfrm>
            <a:off x="559160" y="178331"/>
            <a:ext cx="65955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 ФЕДЕРАЛЬНЫЕ МЕРЫ ПОДДЕРЖКИ ЭКОНОМИКИ</a:t>
            </a:r>
          </a:p>
        </p:txBody>
      </p:sp>
    </p:spTree>
    <p:extLst>
      <p:ext uri="{BB962C8B-B14F-4D97-AF65-F5344CB8AC3E}">
        <p14:creationId xmlns:p14="http://schemas.microsoft.com/office/powerpoint/2010/main" val="105018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438EB8C-FCA8-43A6-BEFE-254FB8AF46CA}"/>
              </a:ext>
            </a:extLst>
          </p:cNvPr>
          <p:cNvSpPr txBox="1"/>
          <p:nvPr/>
        </p:nvSpPr>
        <p:spPr>
          <a:xfrm>
            <a:off x="1043608" y="2443136"/>
            <a:ext cx="71287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Будут рассмотрены поправки в Налоговый кодекс: правительство  и субъекты РФ получат право оперативных изменений в сфере налогов, среди них – продление сроков их уплаты, как было в период пандемии в 2020 году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32448"/>
            <a:ext cx="360040" cy="36004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043608" y="1013970"/>
            <a:ext cx="712879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На полгода будет продлена программа компенсаций малому и среднему бизнесу расходов на использование системы быстрых платежей. На эти цели будет выделено 500 млн рублей. С помощью субсидий предприятиям будут возмещены банковские комиссии за все покупки товаров и услуг, которые граждане совершат с января по июнь текущего года через новый платежный сервис Банка России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25" y="2626613"/>
            <a:ext cx="365875" cy="3658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19805"/>
            <a:ext cx="360040" cy="36004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24" y="1013970"/>
            <a:ext cx="365875" cy="36587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493435"/>
            <a:ext cx="360040" cy="36004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2438EB8C-FCA8-43A6-BEFE-254FB8AF46CA}"/>
              </a:ext>
            </a:extLst>
          </p:cNvPr>
          <p:cNvSpPr txBox="1"/>
          <p:nvPr/>
        </p:nvSpPr>
        <p:spPr>
          <a:xfrm>
            <a:off x="1046312" y="3279618"/>
            <a:ext cx="7128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Для сохранения льготной ставки по программе «ФОТ 3.0» Правительство направит дополнительно более 6 млрд рублей. Займы по низкой ставке 3% должны помочь бизнесу сохранять рабочие места, а также выполнять обязательства по заработной плате, арендным и коммунальным платежам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25" y="3487436"/>
            <a:ext cx="365875" cy="36587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5F6512B3-FB12-4362-8D5A-C39CAB9AA579}"/>
              </a:ext>
            </a:extLst>
          </p:cNvPr>
          <p:cNvSpPr txBox="1"/>
          <p:nvPr/>
        </p:nvSpPr>
        <p:spPr>
          <a:xfrm>
            <a:off x="559160" y="178331"/>
            <a:ext cx="67782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 ФЕДЕРАЛЬНЫЕ МЕРЫ ПОДДЕРЖКИ ЭКОНОМИКИ </a:t>
            </a:r>
          </a:p>
        </p:txBody>
      </p:sp>
    </p:spTree>
    <p:extLst>
      <p:ext uri="{BB962C8B-B14F-4D97-AF65-F5344CB8AC3E}">
        <p14:creationId xmlns:p14="http://schemas.microsoft.com/office/powerpoint/2010/main" val="201854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438EB8C-FCA8-43A6-BEFE-254FB8AF46CA}"/>
              </a:ext>
            </a:extLst>
          </p:cNvPr>
          <p:cNvSpPr txBox="1"/>
          <p:nvPr/>
        </p:nvSpPr>
        <p:spPr>
          <a:xfrm>
            <a:off x="1043608" y="602944"/>
            <a:ext cx="71287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Кредитные каникулы для МСП, заключивших договор с банком до 1 марта 2022 года. Обратиться к кредитору можно до 30 сентября 2022 года. Срок каникул – не более 6 месяцев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92256"/>
            <a:ext cx="360040" cy="36004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147339"/>
            <a:ext cx="360040" cy="3600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438EB8C-FCA8-43A6-BEFE-254FB8AF46CA}"/>
              </a:ext>
            </a:extLst>
          </p:cNvPr>
          <p:cNvSpPr txBox="1"/>
          <p:nvPr/>
        </p:nvSpPr>
        <p:spPr>
          <a:xfrm>
            <a:off x="611560" y="1377157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Условия: среднемесячный доход за предыдущий месяц сократился более чем на 30% по сравнению со средними доходами за 2021 год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438EB8C-FCA8-43A6-BEFE-254FB8AF46CA}"/>
              </a:ext>
            </a:extLst>
          </p:cNvPr>
          <p:cNvSpPr txBox="1"/>
          <p:nvPr/>
        </p:nvSpPr>
        <p:spPr>
          <a:xfrm>
            <a:off x="1043608" y="1999017"/>
            <a:ext cx="71287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Отмена плановых проверок с 10 марта для МСП (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юрлиц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и ИП, включенных в реестр МСП) до конца 2022 года и аккредитованных IT-организаций – до конца 2024 года;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2831360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Снижение административной нагрузки на бизнес и СОНКО</a:t>
            </a:r>
            <a:r>
              <a:rPr lang="ru-RU" dirty="0">
                <a:solidFill>
                  <a:srgbClr val="FFFFFF"/>
                </a:solidFill>
                <a:latin typeface="Roboto"/>
              </a:rPr>
              <a:t>: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840652"/>
            <a:ext cx="360040" cy="3600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43608" y="3281026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Применение предупреждения вместо штрафа</a:t>
            </a:r>
          </a:p>
          <a:p>
            <a:pPr marL="533400" indent="-171450">
              <a:buFont typeface="Arial" panose="020B0604020202020204" pitchFamily="34" charset="0"/>
              <a:buChar char="•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340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Исключение двойной ответственности, когда одновременно штрафы накладываются </a:t>
            </a:r>
          </a:p>
          <a:p>
            <a:pPr marL="53340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 на должностное, и на юридическое лицо, даже если виноват только работник</a:t>
            </a:r>
          </a:p>
          <a:p>
            <a:pPr marL="533400" indent="-171450">
              <a:buFont typeface="Arial" panose="020B0604020202020204" pitchFamily="34" charset="0"/>
              <a:buChar char="•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340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Снижение штрафов для малых и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микропредприятий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до размеров, предусмотренных для ИП</a:t>
            </a:r>
          </a:p>
          <a:p>
            <a:pPr marL="533400" indent="-171450">
              <a:buFont typeface="Arial" panose="020B0604020202020204" pitchFamily="34" charset="0"/>
              <a:buChar char="•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340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Запрет на суммирование штрафов.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25" y="777873"/>
            <a:ext cx="365875" cy="36587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24" y="2133786"/>
            <a:ext cx="365875" cy="3658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24" y="2829066"/>
            <a:ext cx="365875" cy="36587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F6512B3-FB12-4362-8D5A-C39CAB9AA579}"/>
              </a:ext>
            </a:extLst>
          </p:cNvPr>
          <p:cNvSpPr txBox="1"/>
          <p:nvPr/>
        </p:nvSpPr>
        <p:spPr>
          <a:xfrm>
            <a:off x="559160" y="178331"/>
            <a:ext cx="65955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 ФЕДЕРАЛЬНЫЕ МЕРЫ ПОДДЕРЖКИ ЭКОНОМИКИ</a:t>
            </a:r>
          </a:p>
        </p:txBody>
      </p:sp>
    </p:spTree>
    <p:extLst>
      <p:ext uri="{BB962C8B-B14F-4D97-AF65-F5344CB8AC3E}">
        <p14:creationId xmlns:p14="http://schemas.microsoft.com/office/powerpoint/2010/main" val="1960516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69" y="0"/>
            <a:ext cx="4043632" cy="5143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67" y="0"/>
            <a:ext cx="365679" cy="51435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71" y="4819576"/>
            <a:ext cx="1145502" cy="3239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71" y="0"/>
            <a:ext cx="1145502" cy="36090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0"/>
            <a:ext cx="6625024" cy="4155926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748666" y="3609022"/>
            <a:ext cx="3611063" cy="979559"/>
          </a:xfrm>
        </p:spPr>
        <p:txBody>
          <a:bodyPr>
            <a:normAutofit fontScale="90000"/>
          </a:bodyPr>
          <a:lstStyle/>
          <a:p>
            <a:pPr algn="l"/>
            <a:r>
              <a:rPr lang="ru-RU" sz="2100" b="1" dirty="0">
                <a:solidFill>
                  <a:srgbClr val="28437F"/>
                </a:solidFill>
                <a:latin typeface="Proxima Nova Regular"/>
              </a:rPr>
              <a:t/>
            </a:r>
            <a:br>
              <a:rPr lang="ru-RU" sz="2100" b="1" dirty="0">
                <a:solidFill>
                  <a:srgbClr val="28437F"/>
                </a:solidFill>
                <a:latin typeface="Proxima Nova Regular"/>
              </a:rPr>
            </a:br>
            <a:r>
              <a:rPr lang="ru-RU" sz="2100" b="1" dirty="0">
                <a:solidFill>
                  <a:srgbClr val="284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Предложения от бизнеса Ленинградской области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0"/>
            <a:ext cx="6625024" cy="415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704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F6512B3-FB12-4362-8D5A-C39CAB9AA579}"/>
              </a:ext>
            </a:extLst>
          </p:cNvPr>
          <p:cNvSpPr txBox="1"/>
          <p:nvPr/>
        </p:nvSpPr>
        <p:spPr>
          <a:xfrm>
            <a:off x="323528" y="144964"/>
            <a:ext cx="43368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СНИЖЕНИЕ РЕГУЛЯТОРНЫХ ИЗДЕРЖЕК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438EB8C-FCA8-43A6-BEFE-254FB8AF46CA}"/>
              </a:ext>
            </a:extLst>
          </p:cNvPr>
          <p:cNvSpPr txBox="1"/>
          <p:nvPr/>
        </p:nvSpPr>
        <p:spPr>
          <a:xfrm>
            <a:off x="335705" y="627534"/>
            <a:ext cx="7836695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Упрощение таможенного регулирования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1450" indent="-171450">
              <a:buClr>
                <a:srgbClr val="002060"/>
              </a:buClr>
              <a:buSzPct val="125000"/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>
              <a:buClr>
                <a:srgbClr val="002060"/>
              </a:buClr>
              <a:buSzPct val="160000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Упростить растаможивание – таможенную очистку проводить по сканам вместо оригиналов</a:t>
            </a:r>
            <a:endParaRPr lang="ru-RU" sz="1200" dirty="0">
              <a:solidFill>
                <a:srgbClr val="0070C0"/>
              </a:solidFill>
            </a:endParaRPr>
          </a:p>
          <a:p>
            <a:pPr marL="361950">
              <a:buClr>
                <a:srgbClr val="002060"/>
              </a:buClr>
              <a:buSzPct val="160000"/>
            </a:pPr>
            <a:endParaRPr lang="ru-RU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>
              <a:buClr>
                <a:srgbClr val="002060"/>
              </a:buClr>
              <a:buSzPct val="160000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200" dirty="0">
                <a:solidFill>
                  <a:srgbClr val="0070C0"/>
                </a:solidFill>
              </a:rPr>
              <a:t> 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Увеличить перечень товаров, по которым срабатывает «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автовыпуск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» для сокращения сроков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таможенного оформления </a:t>
            </a: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Разработать «зеленые коридоры и списки» для крупных производственных предприятий </a:t>
            </a:r>
          </a:p>
          <a:p>
            <a:pPr marL="361950">
              <a:buClr>
                <a:srgbClr val="002060"/>
              </a:buClr>
              <a:buSzPct val="160000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0A80E32-ED13-4BAE-8C40-0D0BC5CB7609}"/>
              </a:ext>
            </a:extLst>
          </p:cNvPr>
          <p:cNvSpPr txBox="1"/>
          <p:nvPr/>
        </p:nvSpPr>
        <p:spPr>
          <a:xfrm>
            <a:off x="323528" y="2556654"/>
            <a:ext cx="784887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Экологическое регулирование: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buClr>
                <a:srgbClr val="002060"/>
              </a:buClr>
              <a:buSzPct val="160000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>
              <a:buClr>
                <a:srgbClr val="002060"/>
              </a:buClr>
              <a:buSzPct val="160000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Отложить срок получения комплексных экологических разрешений;</a:t>
            </a:r>
          </a:p>
          <a:p>
            <a:pPr marL="361950">
              <a:buClr>
                <a:srgbClr val="002060"/>
              </a:buClr>
              <a:buSzPct val="160000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>
              <a:buClr>
                <a:srgbClr val="002060"/>
              </a:buClr>
              <a:buSzPct val="160000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Ввести возможность накопления ТКО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бесконтейнерным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способом и оплаты по фактическому объему для МСП</a:t>
            </a:r>
          </a:p>
          <a:p>
            <a:pPr marL="361950">
              <a:buClr>
                <a:srgbClr val="002060"/>
              </a:buClr>
              <a:buSzPct val="160000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>
              <a:buClr>
                <a:srgbClr val="002060"/>
              </a:buClr>
              <a:buSzPct val="160000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Пересмотреть нормативы загрязнения сточных вод, сокращение платы за негативное воздействие при отсутствии результатов контроля состава и свойств сточных вод;</a:t>
            </a:r>
          </a:p>
          <a:p>
            <a:pPr marL="361950">
              <a:buClr>
                <a:srgbClr val="002060"/>
              </a:buClr>
              <a:buSzPct val="160000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>
              <a:buClr>
                <a:srgbClr val="002060"/>
              </a:buClr>
              <a:buSzPct val="160000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Пересмотреть механизм и нормативы по загрязняющим веществам в рамках платы за негативное воздействие на окружающую среду</a:t>
            </a:r>
          </a:p>
          <a:p>
            <a:pPr marL="361950">
              <a:buClr>
                <a:srgbClr val="002060"/>
              </a:buClr>
              <a:buSzPct val="160000"/>
            </a:pPr>
            <a:endParaRPr lang="ru-RU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>
              <a:buClr>
                <a:srgbClr val="002060"/>
              </a:buClr>
              <a:buSzPct val="160000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59582"/>
            <a:ext cx="230215" cy="2302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06737"/>
            <a:ext cx="230215" cy="23021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78" y="2139324"/>
            <a:ext cx="230215" cy="23021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2986665"/>
            <a:ext cx="230215" cy="23021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76" y="3430816"/>
            <a:ext cx="230215" cy="23021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76" y="3975934"/>
            <a:ext cx="230215" cy="23021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2" y="4442675"/>
            <a:ext cx="230215" cy="2302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5185BEE-4914-4846-83DE-888143D5713E}"/>
              </a:ext>
            </a:extLst>
          </p:cNvPr>
          <p:cNvSpPr txBox="1"/>
          <p:nvPr/>
        </p:nvSpPr>
        <p:spPr>
          <a:xfrm>
            <a:off x="5935434" y="4794783"/>
            <a:ext cx="32085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Предложения бизнеса Ленобласти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182147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F6512B3-FB12-4362-8D5A-C39CAB9AA579}"/>
              </a:ext>
            </a:extLst>
          </p:cNvPr>
          <p:cNvSpPr txBox="1"/>
          <p:nvPr/>
        </p:nvSpPr>
        <p:spPr>
          <a:xfrm>
            <a:off x="323528" y="144964"/>
            <a:ext cx="43368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СНИЖЕНИЕ РЕГУЛЯТОРНЫХ ИЗДЕРЖЕК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9E1D6E4-234A-4673-8769-4C6A57384004}"/>
              </a:ext>
            </a:extLst>
          </p:cNvPr>
          <p:cNvSpPr txBox="1"/>
          <p:nvPr/>
        </p:nvSpPr>
        <p:spPr>
          <a:xfrm>
            <a:off x="339502" y="2715766"/>
            <a:ext cx="783289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Снижение транзакционных издержек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61950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200" dirty="0">
                <a:solidFill>
                  <a:srgbClr val="0070C0"/>
                </a:solidFill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Мораторий на расширение категорий товаров, подлежащих обязательной маркировке</a:t>
            </a:r>
          </a:p>
          <a:p>
            <a:pPr marL="285750" indent="-285750">
              <a:buFontTx/>
              <a:buChar char="-"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Мораторий на введение обязательной регистрации выбытия розницей молочной 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      продукции</a:t>
            </a:r>
          </a:p>
          <a:p>
            <a:endParaRPr lang="ru-RU" sz="1200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376E28D-9039-468B-B923-1A46C34B1D75}"/>
              </a:ext>
            </a:extLst>
          </p:cNvPr>
          <p:cNvSpPr txBox="1"/>
          <p:nvPr/>
        </p:nvSpPr>
        <p:spPr>
          <a:xfrm>
            <a:off x="339502" y="805230"/>
            <a:ext cx="78328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Градостроительное регулирование:</a:t>
            </a:r>
            <a:endParaRPr lang="ru-RU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ru-RU" sz="1200" dirty="0">
                <a:solidFill>
                  <a:srgbClr val="0070C0"/>
                </a:solidFill>
              </a:rPr>
              <a:t>    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Замена  градостроительного плана земельного участка на выписку из Государственной  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      информационной системы обеспечения градостроительной деятельности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       Снижение требований к проектированию и строительству неопасных  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       производственных объектов</a:t>
            </a:r>
          </a:p>
          <a:p>
            <a:pPr marL="361950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21" y="1241265"/>
            <a:ext cx="230215" cy="23021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21" y="3321551"/>
            <a:ext cx="230215" cy="23021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20" y="3787127"/>
            <a:ext cx="230215" cy="23021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96908D10-24DB-46D1-8891-9D1985FF3A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20" y="1900410"/>
            <a:ext cx="230215" cy="2302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933D048-5766-41B3-B5B6-02B1BAC34A22}"/>
              </a:ext>
            </a:extLst>
          </p:cNvPr>
          <p:cNvSpPr txBox="1"/>
          <p:nvPr/>
        </p:nvSpPr>
        <p:spPr>
          <a:xfrm>
            <a:off x="5935434" y="4785819"/>
            <a:ext cx="32085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Предложения бизнеса Ленобласти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689904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9E1D6E4-234A-4673-8769-4C6A57384004}"/>
              </a:ext>
            </a:extLst>
          </p:cNvPr>
          <p:cNvSpPr txBox="1"/>
          <p:nvPr/>
        </p:nvSpPr>
        <p:spPr>
          <a:xfrm>
            <a:off x="890564" y="682949"/>
            <a:ext cx="783289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осуществления контрольных мероприятий</a:t>
            </a:r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Приостановление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плановых проверок и административных расследований в соответствии с КоАП РФ</a:t>
            </a: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Продление срока исполнения ранее выданных предписаний</a:t>
            </a:r>
          </a:p>
          <a:p>
            <a:pPr marL="285750" indent="-285750">
              <a:buFontTx/>
              <a:buChar char="-"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Установление обязанности выносить предупреждение при первом нарушении</a:t>
            </a:r>
          </a:p>
          <a:p>
            <a:pPr marL="285750" indent="-285750">
              <a:buFontTx/>
              <a:buChar char="-"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Установление четких критериев малозначительности правонарушения в целях прозрачности применения контрольными органами</a:t>
            </a:r>
          </a:p>
          <a:p>
            <a:pPr marL="285750" indent="-285750">
              <a:buFontTx/>
              <a:buChar char="-"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64" y="1332446"/>
            <a:ext cx="230215" cy="2302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08" y="1972135"/>
            <a:ext cx="230215" cy="2302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06" y="2383020"/>
            <a:ext cx="230215" cy="2302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01" y="2816325"/>
            <a:ext cx="230215" cy="23021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933D048-5766-41B3-B5B6-02B1BAC34A22}"/>
              </a:ext>
            </a:extLst>
          </p:cNvPr>
          <p:cNvSpPr txBox="1"/>
          <p:nvPr/>
        </p:nvSpPr>
        <p:spPr>
          <a:xfrm>
            <a:off x="5608430" y="4785818"/>
            <a:ext cx="32085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Предложения бизнеса Ленобласти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F6512B3-FB12-4362-8D5A-C39CAB9AA579}"/>
              </a:ext>
            </a:extLst>
          </p:cNvPr>
          <p:cNvSpPr txBox="1"/>
          <p:nvPr/>
        </p:nvSpPr>
        <p:spPr>
          <a:xfrm>
            <a:off x="323528" y="144964"/>
            <a:ext cx="43368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СНИЖЕНИЕ РЕГУЛЯТОРНЫХ ИЗДЕРЖЕК</a:t>
            </a:r>
          </a:p>
        </p:txBody>
      </p:sp>
    </p:spTree>
    <p:extLst>
      <p:ext uri="{BB962C8B-B14F-4D97-AF65-F5344CB8AC3E}">
        <p14:creationId xmlns:p14="http://schemas.microsoft.com/office/powerpoint/2010/main" val="6357691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1582</Words>
  <Application>Microsoft Office PowerPoint</Application>
  <PresentationFormat>Экран (16:9)</PresentationFormat>
  <Paragraphs>270</Paragraphs>
  <Slides>22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Меры поддержки устойчивого развития экономики </vt:lpstr>
      <vt:lpstr> Принятые федеральные меры поддержки – первый пакет</vt:lpstr>
      <vt:lpstr>Презентация PowerPoint</vt:lpstr>
      <vt:lpstr>Презентация PowerPoint</vt:lpstr>
      <vt:lpstr>Презентация PowerPoint</vt:lpstr>
      <vt:lpstr> Предложения от бизнеса Ленинградской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УСТОЙЧИВОСТЬ СИСТЕМООБРАЗУЮЩИХ ОРГАНИЗАЦИЙ</vt:lpstr>
      <vt:lpstr>УСТОЙЧИВОСТЬ СИСТЕМООБРАЗУЮЩИХ ОРГАНИЗАЦИЙ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Меры поддержки устойчивого развития экономики</dc:title>
  <dc:creator>Юлия</dc:creator>
  <cp:lastModifiedBy>Денис Геннадьевич Славин</cp:lastModifiedBy>
  <cp:revision>39</cp:revision>
  <cp:lastPrinted>2022-03-07T15:14:36Z</cp:lastPrinted>
  <dcterms:modified xsi:type="dcterms:W3CDTF">2022-03-09T11:27:54Z</dcterms:modified>
</cp:coreProperties>
</file>